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5" r:id="rId4"/>
    <p:sldId id="276" r:id="rId5"/>
    <p:sldId id="283" r:id="rId6"/>
    <p:sldId id="274" r:id="rId7"/>
    <p:sldId id="277" r:id="rId8"/>
    <p:sldId id="259" r:id="rId9"/>
    <p:sldId id="284" r:id="rId10"/>
    <p:sldId id="285" r:id="rId11"/>
    <p:sldId id="278" r:id="rId12"/>
    <p:sldId id="286" r:id="rId13"/>
    <p:sldId id="260" r:id="rId14"/>
    <p:sldId id="279" r:id="rId15"/>
    <p:sldId id="280" r:id="rId16"/>
    <p:sldId id="281" r:id="rId17"/>
    <p:sldId id="282" r:id="rId18"/>
    <p:sldId id="261" r:id="rId19"/>
    <p:sldId id="273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74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4а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87.5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4б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80</c:v>
                </c:pt>
                <c:pt idx="1">
                  <c:v>48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5б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77</c:v>
                </c:pt>
                <c:pt idx="1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1595392"/>
        <c:axId val="81605376"/>
        <c:axId val="0"/>
      </c:bar3DChart>
      <c:catAx>
        <c:axId val="81595392"/>
        <c:scaling>
          <c:orientation val="minMax"/>
        </c:scaling>
        <c:delete val="0"/>
        <c:axPos val="b"/>
        <c:majorTickMark val="out"/>
        <c:minorTickMark val="none"/>
        <c:tickLblPos val="nextTo"/>
        <c:crossAx val="81605376"/>
        <c:crosses val="autoZero"/>
        <c:auto val="1"/>
        <c:lblAlgn val="ctr"/>
        <c:lblOffset val="100"/>
        <c:noMultiLvlLbl val="0"/>
      </c:catAx>
      <c:valAx>
        <c:axId val="81605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595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Кто тебе помогает?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мама</c:v>
                </c:pt>
                <c:pt idx="1">
                  <c:v>папа</c:v>
                </c:pt>
                <c:pt idx="2">
                  <c:v>брат,сестра,бабушка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Говорят о школе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</c:v>
                </c:pt>
                <c:pt idx="1">
                  <c:v>7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4а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</c:v>
                </c:pt>
                <c:pt idx="1">
                  <c:v>87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91.7</c:v>
                </c:pt>
                <c:pt idx="1">
                  <c:v>71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4б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85</c:v>
                </c:pt>
                <c:pt idx="1">
                  <c:v>55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5б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95.5</c:v>
                </c:pt>
                <c:pt idx="1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1823616"/>
        <c:axId val="81825152"/>
        <c:axId val="0"/>
      </c:bar3DChart>
      <c:catAx>
        <c:axId val="81823616"/>
        <c:scaling>
          <c:orientation val="minMax"/>
        </c:scaling>
        <c:delete val="0"/>
        <c:axPos val="b"/>
        <c:majorTickMark val="out"/>
        <c:minorTickMark val="none"/>
        <c:tickLblPos val="nextTo"/>
        <c:crossAx val="81825152"/>
        <c:crosses val="autoZero"/>
        <c:auto val="1"/>
        <c:lblAlgn val="ctr"/>
        <c:lblOffset val="100"/>
        <c:noMultiLvlLbl val="0"/>
      </c:catAx>
      <c:valAx>
        <c:axId val="81825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823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4а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5а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/>
              </a:solidFill>
            </a:ln>
          </c:spPr>
          <c:invertIfNegative val="0"/>
          <c:dLbls>
            <c:dLbl>
              <c:idx val="1"/>
              <c:layout>
                <c:manualLayout>
                  <c:x val="-3.2786885245901639E-3"/>
                  <c:y val="0.157183770156897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66.7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4б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100</c:v>
                </c:pt>
                <c:pt idx="1">
                  <c:v>60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5б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8.1967213114754103E-3"/>
                  <c:y val="0.189930388939584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950819672131147E-2"/>
                  <c:y val="6.5493237565374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УО</c:v>
                </c:pt>
                <c:pt idx="1">
                  <c:v>КО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95.6</c:v>
                </c:pt>
                <c:pt idx="1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695104"/>
        <c:axId val="81696640"/>
        <c:axId val="0"/>
      </c:bar3DChart>
      <c:catAx>
        <c:axId val="81695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1696640"/>
        <c:crosses val="autoZero"/>
        <c:auto val="1"/>
        <c:lblAlgn val="ctr"/>
        <c:lblOffset val="100"/>
        <c:noMultiLvlLbl val="0"/>
      </c:catAx>
      <c:valAx>
        <c:axId val="81696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16951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Общая тревожность в школе</c:v>
                </c:pt>
                <c:pt idx="1">
                  <c:v>Переживание социального стресса</c:v>
                </c:pt>
                <c:pt idx="2">
                  <c:v>Фрустрация потребности в достижение успеха</c:v>
                </c:pt>
                <c:pt idx="3">
                  <c:v>Страх самовыражения</c:v>
                </c:pt>
                <c:pt idx="4">
                  <c:v>Страх ситуации проверки знаний</c:v>
                </c:pt>
                <c:pt idx="5">
                  <c:v>.Страх не соответствовать ожиданиям окружающих</c:v>
                </c:pt>
                <c:pt idx="6">
                  <c:v>.Низкая физиологическая сопротивляемость стрессу     </c:v>
                </c:pt>
                <c:pt idx="7">
                  <c:v>Проблемы и страхи в отношениях с учителями</c:v>
                </c:pt>
                <c:pt idx="8">
                  <c:v>Общая тревожность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0.25</c:v>
                </c:pt>
                <c:pt idx="1">
                  <c:v>0.3</c:v>
                </c:pt>
                <c:pt idx="2">
                  <c:v>0.32</c:v>
                </c:pt>
                <c:pt idx="3">
                  <c:v>0.46</c:v>
                </c:pt>
                <c:pt idx="4">
                  <c:v>0.38</c:v>
                </c:pt>
                <c:pt idx="5">
                  <c:v>0.24</c:v>
                </c:pt>
                <c:pt idx="6">
                  <c:v>0.14000000000000001</c:v>
                </c:pt>
                <c:pt idx="7">
                  <c:v>0.35</c:v>
                </c:pt>
                <c:pt idx="8">
                  <c:v>0.39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Общая тревожность в школе</c:v>
                </c:pt>
                <c:pt idx="1">
                  <c:v>Переживание социального стресса</c:v>
                </c:pt>
                <c:pt idx="2">
                  <c:v>Фрустрация потребности в достижение успеха</c:v>
                </c:pt>
                <c:pt idx="3">
                  <c:v>Страх самовыражения</c:v>
                </c:pt>
                <c:pt idx="4">
                  <c:v>Страх ситуации проверки знаний</c:v>
                </c:pt>
                <c:pt idx="5">
                  <c:v>.Страх не соответствовать ожиданиям окружающих</c:v>
                </c:pt>
                <c:pt idx="6">
                  <c:v>.Низкая физиологическая сопротивляемость стрессу     </c:v>
                </c:pt>
                <c:pt idx="7">
                  <c:v>Проблемы и страхи в отношениях с учителями</c:v>
                </c:pt>
                <c:pt idx="8">
                  <c:v>Общая тревожность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Общая тревожность в школе</c:v>
                </c:pt>
                <c:pt idx="1">
                  <c:v>Переживание социального стресса</c:v>
                </c:pt>
                <c:pt idx="2">
                  <c:v>Фрустрация потребности в достижение успеха</c:v>
                </c:pt>
                <c:pt idx="3">
                  <c:v>Страх самовыражения</c:v>
                </c:pt>
                <c:pt idx="4">
                  <c:v>Страх ситуации проверки знаний</c:v>
                </c:pt>
                <c:pt idx="5">
                  <c:v>.Страх не соответствовать ожиданиям окружающих</c:v>
                </c:pt>
                <c:pt idx="6">
                  <c:v>.Низкая физиологическая сопротивляемость стрессу     </c:v>
                </c:pt>
                <c:pt idx="7">
                  <c:v>Проблемы и страхи в отношениях с учителями</c:v>
                </c:pt>
                <c:pt idx="8">
                  <c:v>Общая тревожность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255232"/>
        <c:axId val="82277504"/>
      </c:barChart>
      <c:catAx>
        <c:axId val="82255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2277504"/>
        <c:crosses val="autoZero"/>
        <c:auto val="1"/>
        <c:lblAlgn val="ctr"/>
        <c:lblOffset val="100"/>
        <c:noMultiLvlLbl val="0"/>
      </c:catAx>
      <c:valAx>
        <c:axId val="822775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2255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Общая тревожность в школе</c:v>
                </c:pt>
                <c:pt idx="1">
                  <c:v>Переживание социального стресса</c:v>
                </c:pt>
                <c:pt idx="2">
                  <c:v>Фрустрация потребности в достижение успеха</c:v>
                </c:pt>
                <c:pt idx="3">
                  <c:v>Страх самовыражения</c:v>
                </c:pt>
                <c:pt idx="4">
                  <c:v>Страх ситуации проверки знаний</c:v>
                </c:pt>
                <c:pt idx="5">
                  <c:v>.Страх не соответствовать ожиданиям окружающих</c:v>
                </c:pt>
                <c:pt idx="6">
                  <c:v>.Низкая физиологическая сопротивляемость стрессу     </c:v>
                </c:pt>
                <c:pt idx="7">
                  <c:v>Проблемы и страхи в отношениях с учителями</c:v>
                </c:pt>
                <c:pt idx="8">
                  <c:v>Общая тревожность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0.28999999999999998</c:v>
                </c:pt>
                <c:pt idx="1">
                  <c:v>0.34</c:v>
                </c:pt>
                <c:pt idx="2">
                  <c:v>0.32</c:v>
                </c:pt>
                <c:pt idx="3">
                  <c:v>0.35</c:v>
                </c:pt>
                <c:pt idx="4">
                  <c:v>0.39</c:v>
                </c:pt>
                <c:pt idx="5">
                  <c:v>0.27</c:v>
                </c:pt>
                <c:pt idx="6">
                  <c:v>0.12</c:v>
                </c:pt>
                <c:pt idx="7">
                  <c:v>0.37</c:v>
                </c:pt>
                <c:pt idx="8">
                  <c:v>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Общая тревожность в школе</c:v>
                </c:pt>
                <c:pt idx="1">
                  <c:v>Переживание социального стресса</c:v>
                </c:pt>
                <c:pt idx="2">
                  <c:v>Фрустрация потребности в достижение успеха</c:v>
                </c:pt>
                <c:pt idx="3">
                  <c:v>Страх самовыражения</c:v>
                </c:pt>
                <c:pt idx="4">
                  <c:v>Страх ситуации проверки знаний</c:v>
                </c:pt>
                <c:pt idx="5">
                  <c:v>.Страх не соответствовать ожиданиям окружающих</c:v>
                </c:pt>
                <c:pt idx="6">
                  <c:v>.Низкая физиологическая сопротивляемость стрессу     </c:v>
                </c:pt>
                <c:pt idx="7">
                  <c:v>Проблемы и страхи в отношениях с учителями</c:v>
                </c:pt>
                <c:pt idx="8">
                  <c:v>Общая тревожность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Общая тревожность в школе</c:v>
                </c:pt>
                <c:pt idx="1">
                  <c:v>Переживание социального стресса</c:v>
                </c:pt>
                <c:pt idx="2">
                  <c:v>Фрустрация потребности в достижение успеха</c:v>
                </c:pt>
                <c:pt idx="3">
                  <c:v>Страх самовыражения</c:v>
                </c:pt>
                <c:pt idx="4">
                  <c:v>Страх ситуации проверки знаний</c:v>
                </c:pt>
                <c:pt idx="5">
                  <c:v>.Страх не соответствовать ожиданиям окружающих</c:v>
                </c:pt>
                <c:pt idx="6">
                  <c:v>.Низкая физиологическая сопротивляемость стрессу     </c:v>
                </c:pt>
                <c:pt idx="7">
                  <c:v>Проблемы и страхи в отношениях с учителями</c:v>
                </c:pt>
                <c:pt idx="8">
                  <c:v>Общая тревожность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365824"/>
        <c:axId val="82367616"/>
      </c:barChart>
      <c:catAx>
        <c:axId val="82365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2367616"/>
        <c:crosses val="autoZero"/>
        <c:auto val="1"/>
        <c:lblAlgn val="ctr"/>
        <c:lblOffset val="100"/>
        <c:noMultiLvlLbl val="0"/>
      </c:catAx>
      <c:valAx>
        <c:axId val="823676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2365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08282012313475"/>
          <c:y val="2.5498080622620878E-2"/>
          <c:w val="0.79491511394738901"/>
          <c:h val="0.474501919377379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Общая тревожность в школе</c:v>
                </c:pt>
                <c:pt idx="1">
                  <c:v>Переживание социального стресса</c:v>
                </c:pt>
                <c:pt idx="2">
                  <c:v>Фрустрация потребности в достижение успеха</c:v>
                </c:pt>
                <c:pt idx="3">
                  <c:v>Страх самовыражения</c:v>
                </c:pt>
                <c:pt idx="4">
                  <c:v>Страх ситуации проверки знаний</c:v>
                </c:pt>
                <c:pt idx="5">
                  <c:v>.Страх не соответствовать ожиданиям окружающих</c:v>
                </c:pt>
                <c:pt idx="6">
                  <c:v>.Низкая физиологическая сопротивляемость стрессу     </c:v>
                </c:pt>
                <c:pt idx="7">
                  <c:v>Проблемы и страхи в отношениях с учителями</c:v>
                </c:pt>
                <c:pt idx="8">
                  <c:v>Общая тревожность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0.25</c:v>
                </c:pt>
                <c:pt idx="1">
                  <c:v>0.3</c:v>
                </c:pt>
                <c:pt idx="2">
                  <c:v>0.32</c:v>
                </c:pt>
                <c:pt idx="3">
                  <c:v>0.46</c:v>
                </c:pt>
                <c:pt idx="4">
                  <c:v>0.38</c:v>
                </c:pt>
                <c:pt idx="5">
                  <c:v>0.24</c:v>
                </c:pt>
                <c:pt idx="6">
                  <c:v>0.14000000000000001</c:v>
                </c:pt>
                <c:pt idx="7">
                  <c:v>0.35</c:v>
                </c:pt>
                <c:pt idx="8">
                  <c:v>0.39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17101250895908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711509045203369E-3"/>
                  <c:y val="0.218896011467623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711509045203369E-3"/>
                  <c:y val="0.212055511109259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423018090406201E-3"/>
                  <c:y val="0.241697679328833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423018090407281E-3"/>
                  <c:y val="0.280460514692892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4134527135610115E-3"/>
                  <c:y val="0.177853009317443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134527135610115E-3"/>
                  <c:y val="8.8926504658721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711509045203369E-3"/>
                  <c:y val="0.273620014334528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4711509045202292E-3"/>
                  <c:y val="0.303262182554102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Общая тревожность в школе</c:v>
                </c:pt>
                <c:pt idx="1">
                  <c:v>Переживание социального стресса</c:v>
                </c:pt>
                <c:pt idx="2">
                  <c:v>Фрустрация потребности в достижение успеха</c:v>
                </c:pt>
                <c:pt idx="3">
                  <c:v>Страх самовыражения</c:v>
                </c:pt>
                <c:pt idx="4">
                  <c:v>Страх ситуации проверки знаний</c:v>
                </c:pt>
                <c:pt idx="5">
                  <c:v>.Страх не соответствовать ожиданиям окружающих</c:v>
                </c:pt>
                <c:pt idx="6">
                  <c:v>.Низкая физиологическая сопротивляемость стрессу     </c:v>
                </c:pt>
                <c:pt idx="7">
                  <c:v>Проблемы и страхи в отношениях с учителями</c:v>
                </c:pt>
                <c:pt idx="8">
                  <c:v>Общая тревожность</c:v>
                </c:pt>
              </c:strCache>
            </c:strRef>
          </c:cat>
          <c:val>
            <c:numRef>
              <c:f>Лист1!$C$2:$C$10</c:f>
              <c:numCache>
                <c:formatCode>0%</c:formatCode>
                <c:ptCount val="9"/>
                <c:pt idx="0">
                  <c:v>0.28999999999999998</c:v>
                </c:pt>
                <c:pt idx="1">
                  <c:v>0.34</c:v>
                </c:pt>
                <c:pt idx="2">
                  <c:v>0.32</c:v>
                </c:pt>
                <c:pt idx="3">
                  <c:v>0.35</c:v>
                </c:pt>
                <c:pt idx="4">
                  <c:v>0.39</c:v>
                </c:pt>
                <c:pt idx="5">
                  <c:v>0.27</c:v>
                </c:pt>
                <c:pt idx="6">
                  <c:v>0.12</c:v>
                </c:pt>
                <c:pt idx="7">
                  <c:v>0.37</c:v>
                </c:pt>
                <c:pt idx="8">
                  <c:v>0.4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9"/>
                <c:pt idx="0">
                  <c:v>Общая тревожность в школе</c:v>
                </c:pt>
                <c:pt idx="1">
                  <c:v>Переживание социального стресса</c:v>
                </c:pt>
                <c:pt idx="2">
                  <c:v>Фрустрация потребности в достижение успеха</c:v>
                </c:pt>
                <c:pt idx="3">
                  <c:v>Страх самовыражения</c:v>
                </c:pt>
                <c:pt idx="4">
                  <c:v>Страх ситуации проверки знаний</c:v>
                </c:pt>
                <c:pt idx="5">
                  <c:v>.Страх не соответствовать ожиданиям окружающих</c:v>
                </c:pt>
                <c:pt idx="6">
                  <c:v>.Низкая физиологическая сопротивляемость стрессу     </c:v>
                </c:pt>
                <c:pt idx="7">
                  <c:v>Проблемы и страхи в отношениях с учителями</c:v>
                </c:pt>
                <c:pt idx="8">
                  <c:v>Общая тревожность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922496"/>
        <c:axId val="82932480"/>
      </c:barChart>
      <c:catAx>
        <c:axId val="82922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2932480"/>
        <c:crosses val="autoZero"/>
        <c:auto val="1"/>
        <c:lblAlgn val="ctr"/>
        <c:lblOffset val="100"/>
        <c:noMultiLvlLbl val="0"/>
      </c:catAx>
      <c:valAx>
        <c:axId val="829324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2922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383125"/>
          <c:y val="0.89375000000000004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больше всего нравится в школе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solidFill>
                <a:srgbClr val="0070C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учиться</c:v>
                </c:pt>
                <c:pt idx="1">
                  <c:v>уроки</c:v>
                </c:pt>
                <c:pt idx="2">
                  <c:v>учителя</c:v>
                </c:pt>
                <c:pt idx="3">
                  <c:v>наш класс</c:v>
                </c:pt>
                <c:pt idx="4">
                  <c:v>спортзал</c:v>
                </c:pt>
                <c:pt idx="5">
                  <c:v>другое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15</c:v>
                </c:pt>
                <c:pt idx="1">
                  <c:v>19</c:v>
                </c:pt>
                <c:pt idx="2">
                  <c:v>15</c:v>
                </c:pt>
                <c:pt idx="3">
                  <c:v>14</c:v>
                </c:pt>
                <c:pt idx="4">
                  <c:v>24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74418372703412072"/>
          <c:y val="1.692245706128839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любимые уроки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206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ИЗО</c:v>
                </c:pt>
                <c:pt idx="1">
                  <c:v>математика</c:v>
                </c:pt>
                <c:pt idx="2">
                  <c:v>физ-ра</c:v>
                </c:pt>
                <c:pt idx="3">
                  <c:v>русский</c:v>
                </c:pt>
                <c:pt idx="4">
                  <c:v>ОБЖ</c:v>
                </c:pt>
                <c:pt idx="5">
                  <c:v>технология</c:v>
                </c:pt>
                <c:pt idx="6">
                  <c:v>литература</c:v>
                </c:pt>
                <c:pt idx="7">
                  <c:v>музыка</c:v>
                </c:pt>
                <c:pt idx="8">
                  <c:v>природа ин.яз история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29</c:v>
                </c:pt>
                <c:pt idx="1">
                  <c:v>28</c:v>
                </c:pt>
                <c:pt idx="2">
                  <c:v>27</c:v>
                </c:pt>
                <c:pt idx="3">
                  <c:v>15</c:v>
                </c:pt>
                <c:pt idx="4">
                  <c:v>10</c:v>
                </c:pt>
                <c:pt idx="5">
                  <c:v>6</c:v>
                </c:pt>
                <c:pt idx="6">
                  <c:v>5</c:v>
                </c:pt>
                <c:pt idx="7">
                  <c:v>4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6307584"/>
        <c:axId val="66309504"/>
      </c:barChart>
      <c:catAx>
        <c:axId val="66307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6309504"/>
        <c:crosses val="autoZero"/>
        <c:auto val="1"/>
        <c:lblAlgn val="ctr"/>
        <c:lblOffset val="100"/>
        <c:noMultiLvlLbl val="0"/>
      </c:catAx>
      <c:valAx>
        <c:axId val="66309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3075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Нужна помощь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иногда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22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ll dir="ld"/>
  </p:transition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87736"/>
            <a:ext cx="8458199" cy="5089263"/>
          </a:xfrm>
        </p:spPr>
        <p:txBody>
          <a:bodyPr/>
          <a:lstStyle/>
          <a:p>
            <a:r>
              <a:rPr lang="ru-RU" dirty="0"/>
              <a:t>Адаптация школьников при переходе из начальной школы в основную.</a:t>
            </a:r>
          </a:p>
        </p:txBody>
      </p:sp>
      <p:pic>
        <p:nvPicPr>
          <p:cNvPr id="2050" name="Picture 2" descr="C:\Users\Public\Pictures\Sample Pictures\проблемы дет и родителей\1303854385_krizis-deti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304626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ublic\Pictures\Sample Pictures\проблемы дет и родителей\67a75dff_bi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1000"/>
            <a:ext cx="2325076" cy="296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21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Адаптация</a:t>
            </a:r>
            <a:r>
              <a:rPr lang="ru-RU" sz="2800" dirty="0" smtClean="0"/>
              <a:t> – уровень тревожности 5-б класс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8928992" cy="602128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05287869"/>
              </p:ext>
            </p:extLst>
          </p:nvPr>
        </p:nvGraphicFramePr>
        <p:xfrm>
          <a:off x="187775" y="836712"/>
          <a:ext cx="8964488" cy="6001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3558569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Адаптация</a:t>
            </a:r>
            <a:r>
              <a:rPr lang="ru-RU" sz="2800" dirty="0" smtClean="0"/>
              <a:t> – уровень тревожности 5-х классов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8928992" cy="60212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5-а синий цвет                                      5-б красный</a:t>
            </a:r>
            <a:endParaRPr lang="ru-RU" sz="24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893528655"/>
              </p:ext>
            </p:extLst>
          </p:nvPr>
        </p:nvGraphicFramePr>
        <p:xfrm>
          <a:off x="187775" y="1268760"/>
          <a:ext cx="8632697" cy="5569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42569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400" cy="1054250"/>
          </a:xfrm>
        </p:spPr>
        <p:txBody>
          <a:bodyPr/>
          <a:lstStyle/>
          <a:p>
            <a:r>
              <a:rPr lang="ru-RU" sz="4400" dirty="0" smtClean="0"/>
              <a:t>Результаты методики «Незаконченное предложение»</a:t>
            </a:r>
            <a:endParaRPr lang="ru-RU" sz="44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524000" y="1600200"/>
          <a:ext cx="6096000" cy="386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647676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400" cy="1054250"/>
          </a:xfrm>
        </p:spPr>
        <p:txBody>
          <a:bodyPr/>
          <a:lstStyle/>
          <a:p>
            <a:r>
              <a:rPr lang="ru-RU" sz="4400" dirty="0" smtClean="0"/>
              <a:t>Результаты методики «Незаконченное предложение»</a:t>
            </a:r>
            <a:endParaRPr lang="ru-RU" sz="44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81000" y="1600200"/>
          <a:ext cx="8382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6476768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98500" y="2247900"/>
          <a:ext cx="7747000" cy="387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Результаты методики </a:t>
            </a:r>
            <a:br>
              <a:rPr lang="ru-RU" sz="3600" dirty="0" smtClean="0"/>
            </a:br>
            <a:r>
              <a:rPr lang="ru-RU" sz="3600" dirty="0" smtClean="0"/>
              <a:t>«Незаконченное предложение»</a:t>
            </a:r>
            <a:endParaRPr lang="ru-RU" sz="3600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98500" y="2247900"/>
          <a:ext cx="7747000" cy="387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Результаты методики </a:t>
            </a:r>
            <a:br>
              <a:rPr lang="ru-RU" sz="3600" dirty="0" smtClean="0"/>
            </a:br>
            <a:r>
              <a:rPr lang="ru-RU" sz="3600" dirty="0" smtClean="0"/>
              <a:t>«Незаконченное предложение»</a:t>
            </a:r>
            <a:endParaRPr lang="ru-RU" sz="3600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98500" y="2247900"/>
          <a:ext cx="7747000" cy="387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Результаты методики </a:t>
            </a:r>
            <a:br>
              <a:rPr lang="ru-RU" sz="3600" dirty="0" smtClean="0"/>
            </a:br>
            <a:r>
              <a:rPr lang="ru-RU" sz="3600" dirty="0" smtClean="0"/>
              <a:t>«Незаконченное предложение»</a:t>
            </a:r>
            <a:endParaRPr lang="ru-RU" sz="3600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09800"/>
            <a:ext cx="9144000" cy="4191000"/>
          </a:xfrm>
        </p:spPr>
        <p:txBody>
          <a:bodyPr/>
          <a:lstStyle/>
          <a:p>
            <a:r>
              <a:rPr lang="ru-RU" dirty="0" smtClean="0"/>
              <a:t>РЕКОМЕНДАЦИИ</a:t>
            </a:r>
            <a:br>
              <a:rPr lang="ru-RU" dirty="0" smtClean="0"/>
            </a:br>
            <a:r>
              <a:rPr lang="ru-RU" dirty="0" smtClean="0"/>
              <a:t>учителю</a:t>
            </a:r>
            <a:endParaRPr lang="ru-RU" dirty="0"/>
          </a:p>
        </p:txBody>
      </p:sp>
      <p:pic>
        <p:nvPicPr>
          <p:cNvPr id="6146" name="Picture 2" descr="C:\Users\Public\Pictures\Sample Pictures\школьники\f498a5148aaf72b57240430eec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35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Public\Pictures\Sample Pictures\школьники\school25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3704"/>
            <a:ext cx="1905000" cy="274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39718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209800"/>
            <a:ext cx="8305800" cy="3276600"/>
          </a:xfrm>
        </p:spPr>
        <p:txBody>
          <a:bodyPr/>
          <a:lstStyle/>
          <a:p>
            <a:r>
              <a:rPr lang="ru-RU" sz="3200" dirty="0"/>
              <a:t>Самым важным явлением в школе, самым поучительным предметом, самым живым примером для ученика является сам учитель.</a:t>
            </a:r>
            <a:br>
              <a:rPr lang="ru-RU" sz="3200" dirty="0"/>
            </a:br>
            <a:r>
              <a:rPr lang="ru-RU" sz="3200" dirty="0"/>
              <a:t>А. Дистервег</a:t>
            </a:r>
          </a:p>
        </p:txBody>
      </p:sp>
    </p:spTree>
    <p:extLst>
      <p:ext uri="{BB962C8B-B14F-4D97-AF65-F5344CB8AC3E}">
        <p14:creationId xmlns:p14="http://schemas.microsoft.com/office/powerpoint/2010/main" val="2601227223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248347"/>
            <a:ext cx="9144000" cy="4609653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Смена социальной обстановки</a:t>
            </a:r>
          </a:p>
          <a:p>
            <a:r>
              <a:rPr lang="ru-RU" sz="2000" dirty="0" smtClean="0"/>
              <a:t>Изменение роли учащегося</a:t>
            </a:r>
          </a:p>
          <a:p>
            <a:r>
              <a:rPr lang="ru-RU" sz="2000" dirty="0" smtClean="0"/>
              <a:t>Увеличение учебной нагрузки</a:t>
            </a:r>
          </a:p>
          <a:p>
            <a:r>
              <a:rPr lang="ru-RU" sz="2000" dirty="0" smtClean="0"/>
              <a:t>Изменение режима дня</a:t>
            </a:r>
          </a:p>
          <a:p>
            <a:r>
              <a:rPr lang="ru-RU" sz="2000" dirty="0" smtClean="0"/>
              <a:t>Разность систем и форм обучения</a:t>
            </a:r>
          </a:p>
          <a:p>
            <a:r>
              <a:rPr lang="ru-RU" sz="2000" dirty="0" smtClean="0"/>
              <a:t>Нестыковка программ начальной и основной школы</a:t>
            </a:r>
          </a:p>
          <a:p>
            <a:r>
              <a:rPr lang="ru-RU" sz="2000" dirty="0" smtClean="0"/>
              <a:t>Различие требований со стороны учителей-предметников</a:t>
            </a:r>
          </a:p>
          <a:p>
            <a:r>
              <a:rPr lang="ru-RU" sz="2000" dirty="0" smtClean="0"/>
              <a:t>Изменение стиля общения учителя с детьми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переходного периода: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39055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!</a:t>
            </a:r>
            <a:endParaRPr lang="ru-RU" dirty="0"/>
          </a:p>
        </p:txBody>
      </p:sp>
      <p:pic>
        <p:nvPicPr>
          <p:cNvPr id="13314" name="Picture 2" descr="C:\Users\Public\Pictures\Sample Pictures\школьники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362200"/>
            <a:ext cx="3922777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274729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98500" y="2247900"/>
          <a:ext cx="7747000" cy="387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98500" y="2247900"/>
          <a:ext cx="7747000" cy="387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262308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600" y="570156"/>
            <a:ext cx="8216153" cy="1054250"/>
          </a:xfrm>
        </p:spPr>
        <p:txBody>
          <a:bodyPr/>
          <a:lstStyle/>
          <a:p>
            <a:r>
              <a:rPr lang="ru-RU" sz="4800" b="1" dirty="0" smtClean="0"/>
              <a:t>УО и КО в 4-х и 5-х классах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714348541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248347"/>
            <a:ext cx="9144000" cy="4609653"/>
          </a:xfrm>
        </p:spPr>
        <p:txBody>
          <a:bodyPr>
            <a:noAutofit/>
          </a:bodyPr>
          <a:lstStyle/>
          <a:p>
            <a:r>
              <a:rPr lang="ru-RU" sz="2000" dirty="0"/>
              <a:t>формирование </a:t>
            </a:r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умения учиться </a:t>
            </a:r>
            <a:r>
              <a:rPr lang="ru-RU" sz="2000" dirty="0"/>
              <a:t>в средней школе</a:t>
            </a:r>
            <a:r>
              <a:rPr lang="ru-RU" sz="2000" dirty="0" smtClean="0"/>
              <a:t>;</a:t>
            </a:r>
          </a:p>
          <a:p>
            <a:endParaRPr lang="ru-RU" sz="2000" dirty="0"/>
          </a:p>
          <a:p>
            <a:r>
              <a:rPr lang="ru-RU" sz="2000" dirty="0"/>
              <a:t>формирование </a:t>
            </a:r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представления о себе </a:t>
            </a:r>
            <a:r>
              <a:rPr lang="ru-RU" sz="2000" dirty="0"/>
              <a:t>как об умелом человеке с большими возможностями развития</a:t>
            </a:r>
            <a:r>
              <a:rPr lang="ru-RU" sz="2000" dirty="0" smtClean="0"/>
              <a:t>;</a:t>
            </a:r>
          </a:p>
          <a:p>
            <a:endParaRPr lang="ru-RU" sz="2000" dirty="0"/>
          </a:p>
          <a:p>
            <a:r>
              <a:rPr lang="ru-RU" sz="2000" dirty="0"/>
              <a:t>развитие </a:t>
            </a:r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учебной мотивации</a:t>
            </a:r>
            <a:r>
              <a:rPr lang="ru-RU" sz="2000" dirty="0"/>
              <a:t>, интересов</a:t>
            </a:r>
            <a:r>
              <a:rPr lang="ru-RU" sz="2000" dirty="0" smtClean="0"/>
              <a:t>;</a:t>
            </a:r>
          </a:p>
          <a:p>
            <a:endParaRPr lang="ru-RU" sz="2000" dirty="0"/>
          </a:p>
          <a:p>
            <a:r>
              <a:rPr lang="ru-RU" sz="2000" dirty="0"/>
              <a:t>развитие </a:t>
            </a:r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навыков сотрудничества </a:t>
            </a:r>
            <a:r>
              <a:rPr lang="ru-RU" sz="2000" dirty="0"/>
              <a:t>со сверстниками, умения соревноваться с другими, правильно и разносторонне сравнивать свои результаты с успешностью других</a:t>
            </a:r>
            <a:r>
              <a:rPr lang="ru-RU" sz="2000" dirty="0" smtClean="0"/>
              <a:t>;</a:t>
            </a:r>
          </a:p>
          <a:p>
            <a:endParaRPr lang="ru-RU" sz="2000" dirty="0"/>
          </a:p>
          <a:p>
            <a:r>
              <a:rPr lang="ru-RU" sz="2000" dirty="0"/>
              <a:t>формирование </a:t>
            </a:r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умения добиваться успеха </a:t>
            </a:r>
            <a:r>
              <a:rPr lang="ru-RU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 </a:t>
            </a:r>
            <a:r>
              <a:rPr lang="ru-RU" sz="2000" dirty="0" smtClean="0"/>
              <a:t> </a:t>
            </a:r>
            <a:r>
              <a:rPr lang="ru-RU" sz="2000" dirty="0"/>
              <a:t>относиться к успехам и неудачам, развитие уверенности в себе;</a:t>
            </a:r>
          </a:p>
          <a:p>
            <a:endParaRPr lang="ru-RU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задачи развития в этот период:</a:t>
            </a:r>
          </a:p>
        </p:txBody>
      </p:sp>
    </p:spTree>
    <p:extLst>
      <p:ext uri="{BB962C8B-B14F-4D97-AF65-F5344CB8AC3E}">
        <p14:creationId xmlns:p14="http://schemas.microsoft.com/office/powerpoint/2010/main" val="171639055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Большое количество учителей вместо одного порождает вариативность поведения школьников</a:t>
            </a:r>
          </a:p>
          <a:p>
            <a:r>
              <a:rPr lang="ru-RU" dirty="0" smtClean="0"/>
              <a:t>Отсутствие эмоционального настроя на предстоящую деятельность</a:t>
            </a:r>
          </a:p>
          <a:p>
            <a:r>
              <a:rPr lang="ru-RU" dirty="0" smtClean="0"/>
              <a:t>Создание ситуации успеха для пятиклассников</a:t>
            </a:r>
          </a:p>
          <a:p>
            <a:r>
              <a:rPr lang="ru-RU" dirty="0" smtClean="0"/>
              <a:t>Отсутствие коллективных средств обучения</a:t>
            </a:r>
          </a:p>
          <a:p>
            <a:r>
              <a:rPr lang="ru-RU" dirty="0" smtClean="0"/>
              <a:t>Наличие большей свободы и самостоятельности</a:t>
            </a:r>
          </a:p>
          <a:p>
            <a:r>
              <a:rPr lang="ru-RU" dirty="0" smtClean="0"/>
              <a:t>Личностный контакт с учителем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Сложности организационного и учебного характера</a:t>
            </a:r>
            <a:endParaRPr lang="ru-RU" sz="4400" dirty="0"/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" y="381000"/>
            <a:ext cx="9144000" cy="1054250"/>
          </a:xfrm>
        </p:spPr>
        <p:txBody>
          <a:bodyPr/>
          <a:lstStyle/>
          <a:p>
            <a:r>
              <a:rPr lang="ru-RU" sz="4400" dirty="0" smtClean="0"/>
              <a:t>Результаты психологической диагностики</a:t>
            </a:r>
            <a:endParaRPr lang="ru-RU" sz="4400" dirty="0"/>
          </a:p>
        </p:txBody>
      </p:sp>
      <p:pic>
        <p:nvPicPr>
          <p:cNvPr id="4098" name="Picture 2" descr="C:\Users\Public\Pictures\Sample Pictures\школьники\schoolchil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399"/>
            <a:ext cx="4038600" cy="4127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05755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Адаптация</a:t>
            </a:r>
            <a:r>
              <a:rPr lang="ru-RU" sz="2800" dirty="0" smtClean="0"/>
              <a:t> – уровень тревожности 5-а класс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8928992" cy="602128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69710441"/>
              </p:ext>
            </p:extLst>
          </p:nvPr>
        </p:nvGraphicFramePr>
        <p:xfrm>
          <a:off x="187775" y="1365920"/>
          <a:ext cx="896448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479436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206</TotalTime>
  <Words>272</Words>
  <Application>Microsoft Office PowerPoint</Application>
  <PresentationFormat>Экран (4:3)</PresentationFormat>
  <Paragraphs>60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Hardcover</vt:lpstr>
      <vt:lpstr>Адаптация школьников при переходе из начальной школы в основную.</vt:lpstr>
      <vt:lpstr>Последствия переходного периода:</vt:lpstr>
      <vt:lpstr>Русский язык</vt:lpstr>
      <vt:lpstr>Математика</vt:lpstr>
      <vt:lpstr>УО и КО в 4-х и 5-х классах</vt:lpstr>
      <vt:lpstr>Основные задачи развития в этот период:</vt:lpstr>
      <vt:lpstr>Сложности организационного и учебного характера</vt:lpstr>
      <vt:lpstr>Результаты психологической диагностики</vt:lpstr>
      <vt:lpstr>Адаптация – уровень тревожности 5-а класс</vt:lpstr>
      <vt:lpstr>Адаптация – уровень тревожности 5-б класс</vt:lpstr>
      <vt:lpstr>Презентация PowerPoint</vt:lpstr>
      <vt:lpstr>Адаптация – уровень тревожности 5-х классов</vt:lpstr>
      <vt:lpstr>Результаты методики «Незаконченное предложение»</vt:lpstr>
      <vt:lpstr>Результаты методики «Незаконченное предложение»</vt:lpstr>
      <vt:lpstr>Результаты методики  «Незаконченное предложение»</vt:lpstr>
      <vt:lpstr>Результаты методики  «Незаконченное предложение»</vt:lpstr>
      <vt:lpstr>Результаты методики  «Незаконченное предложение»</vt:lpstr>
      <vt:lpstr>РЕКОМЕНДАЦИИ учителю</vt:lpstr>
      <vt:lpstr>Самым важным явлением в школе, самым поучительным предметом, самым живым примером для ученика является сам учитель. А. Дистервег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школьников при переходе из начальной школы в основную.</dc:title>
  <dc:creator>Света</dc:creator>
  <cp:lastModifiedBy>User</cp:lastModifiedBy>
  <cp:revision>17</cp:revision>
  <dcterms:created xsi:type="dcterms:W3CDTF">2006-08-16T00:00:00Z</dcterms:created>
  <dcterms:modified xsi:type="dcterms:W3CDTF">2014-11-05T10:32:56Z</dcterms:modified>
</cp:coreProperties>
</file>